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C538F38-729A-42C1-B4C7-91BD600CB2B1}">
  <a:tblStyle styleId="{1C538F38-729A-42C1-B4C7-91BD600CB2B1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51613" autoAdjust="0"/>
  </p:normalViewPr>
  <p:slideViewPr>
    <p:cSldViewPr snapToGrid="0" snapToObjects="1">
      <p:cViewPr varScale="1">
        <p:scale>
          <a:sx n="60" d="100"/>
          <a:sy n="60" d="100"/>
        </p:scale>
        <p:origin x="-225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03406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generation has a unique stake in our planet’s future. 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Vice President Al Gore puts it, a stake that provides the world a “powerful force of moral clarity”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words have stayed with me for much of my youth</a:t>
            </a:r>
          </a:p>
          <a:p>
            <a:endParaRPr lang="en-US" sz="11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President Guy </a:t>
            </a:r>
            <a:r>
              <a:rPr lang="en-US" sz="11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Djoken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honored me with an invitation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this Summit on Global Ethics to share with you this  morning my path to creating “The Future We Want”</a:t>
            </a:r>
            <a:endParaRPr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Human-caused CO2 is referred to as our “carbon footprint.”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typical car drives 20 miles around town, it emits almost 22 pounds of carbon dioxide into the air EACH DAY. 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that: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To an electric car like a Tesla  – 8 pounds (despite no tailpipe emissions)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And to a bike – carbon neutral = 0 pounds.</a:t>
            </a:r>
            <a:endParaRPr sz="1200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forward another 4 years – age 16: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[pause]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year I’ve been working on two big projects.</a:t>
            </a:r>
            <a:endParaRPr sz="1200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is a regenerative bicycle brake.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ride my bike almost everywhere.  If you've ever biked, you know how frustrating it is to stop and have to speed up again.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night while biking home from school, I was thinking about that day’s lecture in physics class about springs and thought that maybe there's a way to store the bike's energy in a spring so that we wouldn’t have to exert so much energy each time we reaccelerate.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idea, if it worked, would: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Make biking easier by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giving riders 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 push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Which would prompt more people to bike instead of drive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Which in turn would improve their health. 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And help our planet by cutting CO2 </a:t>
            </a:r>
            <a:endParaRPr sz="1200"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immediately started drawing up how the brake would work.  </a:t>
            </a:r>
          </a:p>
          <a:p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#5:</a:t>
            </a:r>
          </a:p>
          <a:p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A spring on the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wheel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stores the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bike's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energy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captured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braking </a:t>
            </a:r>
          </a:p>
          <a:p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Hand levers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disengage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spring</a:t>
            </a:r>
          </a:p>
          <a:p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Releasing the spring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propels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bike forward</a:t>
            </a:r>
            <a:endParaRPr sz="1200"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three riding states: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1 - Normal riding- Pedaling And Coasting.</a:t>
            </a:r>
          </a:p>
          <a:p>
            <a:pPr marL="171450" indent="-171450">
              <a:buFontTx/>
              <a:buChar char="-"/>
            </a:pP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these drawings keep an eye on the:</a:t>
            </a:r>
          </a:p>
          <a:p>
            <a:pPr marL="628650" lvl="1" indent="-171450">
              <a:buFontTx/>
              <a:buChar char="-"/>
            </a:pP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green circle (inner bearing)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 line (spring)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green circle (outer bearing) </a:t>
            </a:r>
          </a:p>
          <a:p>
            <a:pPr marL="171450" indent="-171450">
              <a:buFontTx/>
              <a:buChar char="•"/>
            </a:pPr>
            <a:endParaRPr lang="en-US" sz="11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•"/>
            </a:pP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riding state all three of these freely rotate with the wheel.</a:t>
            </a:r>
            <a:endParaRPr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 2 - Braking: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normally would, press the brake lever on the handlebars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	That engages brake pads that squeeze the Small Circle (inner bearing)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	Instead of the wheel as would happen on a regular bike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blue line (spring)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winds around that inner bearing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which slows the bike down and stores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the rider’s kinetic energy in the spring</a:t>
            </a:r>
            <a:endParaRPr sz="1200" b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0" dirty="0" smtClean="0"/>
              <a:t>STATE 3 – For when you want the extra boost: </a:t>
            </a:r>
          </a:p>
          <a:p>
            <a:r>
              <a:rPr lang="en-US" b="0" dirty="0" smtClean="0"/>
              <a:t>O  Press another lever on the handlebars</a:t>
            </a:r>
          </a:p>
          <a:p>
            <a:r>
              <a:rPr lang="en-US" b="0" dirty="0" smtClean="0"/>
              <a:t>▪	That engages pads that squeeze the outer bearing which stops it from rotating</a:t>
            </a:r>
          </a:p>
          <a:p>
            <a:r>
              <a:rPr lang="en-US" b="0" dirty="0" smtClean="0"/>
              <a:t>▪	And releases the brake pads on the inner bearing letting that bearing turn with the wheel </a:t>
            </a:r>
          </a:p>
          <a:p>
            <a:r>
              <a:rPr lang="en-US" b="0" dirty="0" smtClean="0"/>
              <a:t>O  Spring unwinds, releasing energy, pushing the bike’s wheel forward….</a:t>
            </a:r>
          </a:p>
          <a:p>
            <a:r>
              <a:rPr lang="en-US" b="0" dirty="0" smtClean="0"/>
              <a:t>-	With the WFUCA grant money, I plan to build a prototype and make some for others to use. </a:t>
            </a:r>
            <a:endParaRPr b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other project this year is a mobile app for social entrepreneurs.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run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kidEarth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knew how hard it is to let people know about your project and how hard it is to enlist their help. make phone calls, send emails, distribute flyers, etc.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Soundboard app for cause creators changes all of that.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 gives social entrepreneurs an easy way to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 establish a web presence and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promote and manage their cause campaigns.   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content that they create - including pictures and words to help them gain volunteers or donations – in just 3 minutes the app will generate a unique webpage for their charity projects. 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allow cause creators to tell others about it quickly and broadly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To Social Network groups and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Individuals and volunteer teams.  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it’s free!</a:t>
            </a:r>
            <a:endParaRPr sz="1200" b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pull out your smart phone, tablet or laptop and it is connected to the internet, type in this URL:  sound-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board.org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/app/33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a campaign app I made for WFUCA.</a:t>
            </a:r>
            <a:endParaRPr sz="1200" b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Here’s how I did it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1. Went to sound-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board.org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/app to create an account</a:t>
            </a:r>
            <a:endParaRPr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most third graders, the world absolutely fascinated me.  </a:t>
            </a:r>
            <a:endParaRPr lang="en-US" sz="14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year the thing that fascinated me most was Manti, a 1 inch praying mantis I found outside my bedroom window and kept as a pet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[pause]</a:t>
            </a:r>
          </a:p>
          <a:p>
            <a:r>
              <a: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Saturday morning that year my life changed.</a:t>
            </a:r>
          </a:p>
          <a:p>
            <a:r>
              <a: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morning </a:t>
            </a:r>
          </a:p>
          <a:p>
            <a:pPr lvl="1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my parents gave me this book – “an inconvenient truth” written by Al Gore</a:t>
            </a:r>
          </a:p>
          <a:p>
            <a:pPr lvl="1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I learned</a:t>
            </a:r>
          </a:p>
          <a:p>
            <a:pPr lvl="2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	 about the vast destruction of the earth adults had inadvertently caused and</a:t>
            </a:r>
          </a:p>
          <a:p>
            <a:pPr lvl="2"/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	about the harm that was being done to animals like Manti and their habitats</a:t>
            </a:r>
          </a:p>
          <a:p>
            <a:r>
              <a: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morning: 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	I knew I had to do something to help.</a:t>
            </a:r>
            <a:endParaRPr b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brought me to this page where Step 2 I clicked “Start Here”</a:t>
            </a:r>
            <a:endParaRPr sz="1200" b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3. I named my project</a:t>
            </a:r>
            <a:endParaRPr sz="1200" b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4. I filled in the fields with everything I wanted for the webpage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fields are: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      A short cause pitch AND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      Project description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Optional are: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      a website link to the cause your project supports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     Picture from your device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     Your location </a:t>
            </a:r>
          </a:p>
          <a:p>
            <a:pPr lvl="1"/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      Your goals,</a:t>
            </a:r>
            <a:r>
              <a:rPr lang="nl-NL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means</a:t>
            </a:r>
            <a:endParaRPr lang="nl-N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      Items you want to collect: for example used eyeglasses or children’s books. </a:t>
            </a:r>
          </a:p>
          <a:p>
            <a:pPr lvl="2"/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      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goal.  Enter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item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want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collect.</a:t>
            </a:r>
          </a:p>
          <a:p>
            <a:pPr lvl="2"/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 This is the number of things already pledged by donors.  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5. Done!!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project is ready to be shared with WFUCA’s social networks . . .</a:t>
            </a:r>
            <a:endParaRPr sz="1200" b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. . and volunteers.</a:t>
            </a:r>
            <a:endParaRPr sz="1200" b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app’s main features.</a:t>
            </a:r>
          </a:p>
          <a:p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Notice -- )))  On-the-Spot &amp; On-the-Go</a:t>
            </a:r>
            <a:endParaRPr lang="en-US" sz="11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Soundboard is designed for people out in the world, improving the world. 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you + a smartphone or tablet, anyone you meet anywhere can </a:t>
            </a:r>
          </a:p>
          <a:p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volunteer, </a:t>
            </a:r>
          </a:p>
          <a:p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pledge support for your cause, </a:t>
            </a:r>
          </a:p>
          <a:p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electronic donations, and</a:t>
            </a:r>
          </a:p>
          <a:p>
            <a:r>
              <a: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they’re busy, you can email or text them your project link to view later.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 works on laptops and desktops too.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summer: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In addition to building my bike brake and monitoring app projects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I will be interning in Tesla Motors’ Battery Division.  Tesla is an electric car company based in my hometown of Palo Alto, California, and is a BIKE ride away from my home.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While I am helping Tesla, Tesla will be helping me make my dream of emission-free transportation a reality. 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THANK YOU!!!!</a:t>
            </a:r>
            <a:endParaRPr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forward 4 years – age 12: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first attempt to do something big was a project I called </a:t>
            </a:r>
            <a:r>
              <a:rPr lang="en-US" sz="11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kidEarth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where I married my love for music with environmental action. 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I wrote a song about global warming called "100 Generations"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With help from family and friends I recorded it with 100 children from around the world and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I distributed it on iTunes and the internet for other children to sing – in their language or mine – so we could raise awareness about climate change together</a:t>
            </a:r>
            <a:endParaRPr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 of “100 Generations” made its way to Vice President Al Gore’s The Climate Project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earned me an invitation to join a dozen teens and hundreds of adults in Tennessee to listen to Mr. Gore speak about raising awareness about climate change.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3 days – 12 hours a day – we learned about climate science and climate politics from experts and saw hundreds of Mr. Gore's slides that showed in graphic detail: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the harm climate change has inflicted on our planet and </a:t>
            </a:r>
          </a:p>
          <a:p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how we could reverse that.</a:t>
            </a:r>
            <a:endParaRPr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next slides are a crash course on what you need to know to give context to my WFUCA project – a regenerative bicycle brake.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Greenhouse Effect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When the sun's rays hit the earth, most of the rays would be reflected back into outer space if it weren't for certain gases in the atmosphere called "greenhouse gases"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The most common greenhouse gases are CO2 and water vapor and they help keep the earth warm and from freezing over.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But if there is too much CO2 in the atmosphere –trapped in the air above us – the earth heats up even more</a:t>
            </a:r>
            <a:endParaRPr sz="1200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slide, from Mr. Gore’s presentation, shows how CO2 and the earth’s temperature have risen over the last 2000 years</a:t>
            </a:r>
            <a:endParaRPr lang="en-US" sz="16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the right side of each graph: 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Recently there has been a steep increase in both CO2 and temperature and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It has been found that higher CO2 concentrations are largely responsible for this spike in global temperatures.</a:t>
            </a:r>
          </a:p>
          <a:p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temperatures have a whole range of adverse effects on our environment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Hotter oceans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weather patterns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	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Changed weather patterns mean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hurricanes and storms that cause floods and destroy communities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	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Changed weather patterns mean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forest fires and droughts that parch farmland and reduce access to drinking water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▪	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Changed weather patterns mean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destroyed habitats leading to extinction of some species</a:t>
            </a:r>
          </a:p>
          <a:p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temperatures also melt glaciers which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raise sea levels and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decrease the number of rays that bounce off of the earth's surface and back into outer space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which increases the greenhouse effect – raising earth’s temperature - even more</a:t>
            </a:r>
            <a:endParaRPr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Humans produce 16 billion tons of CO2 each year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focus on transportation which spits out almost 2 million metric tons of “human” – caused CO2 a year in the US alone.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	This  is largely caused by burning fossil fuels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Oil (used for gasoline),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natural gas, and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	coal</a:t>
            </a:r>
          </a:p>
          <a:p>
            <a:endParaRPr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Gasoline burning cars are a big part of that.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&gt; 1/5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world’s CO2 – the most abundant greenhouse gas – comes from gasoline powered cars and trucks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Cars and trucks also produce chemicals in amounts thousands of times &gt; than natural levels which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¬	pollute the air </a:t>
            </a:r>
          </a:p>
          <a:p>
            <a:pPr lvl="1"/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and cause lung illnesses like asthma -- the # 3 cause of death in the world -- twice the death rate of AIDS. </a:t>
            </a:r>
            <a:endParaRPr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587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5650" y="993425"/>
            <a:ext cx="8007287" cy="126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One path to purpose . . .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457550" y="44264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Aitan Grossman</a:t>
            </a:r>
          </a:p>
        </p:txBody>
      </p:sp>
      <p:cxnSp>
        <p:nvCxnSpPr>
          <p:cNvPr id="25" name="Shape 25"/>
          <p:cNvCxnSpPr/>
          <p:nvPr/>
        </p:nvCxnSpPr>
        <p:spPr>
          <a:xfrm>
            <a:off x="-8900" y="22579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hape 26"/>
          <p:cNvCxnSpPr/>
          <p:nvPr/>
        </p:nvCxnSpPr>
        <p:spPr>
          <a:xfrm>
            <a:off x="-8900" y="23341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hape 98"/>
          <p:cNvCxnSpPr/>
          <p:nvPr/>
        </p:nvCxnSpPr>
        <p:spPr>
          <a:xfrm>
            <a:off x="-49050" y="4582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9" name="Shape 99"/>
          <p:cNvCxnSpPr/>
          <p:nvPr/>
        </p:nvCxnSpPr>
        <p:spPr>
          <a:xfrm>
            <a:off x="-49062" y="5482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26987" y="638250"/>
            <a:ext cx="482917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2887575" y="4580900"/>
            <a:ext cx="1461599" cy="40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800">
                <a:latin typeface="Impact"/>
                <a:ea typeface="Impact"/>
                <a:cs typeface="Impact"/>
                <a:sym typeface="Impact"/>
              </a:rPr>
              <a:t>- Source: One Block off the Grid-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519600" y="1970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rPr>
              <a:t>
</a:t>
            </a:r>
            <a:r>
              <a:rPr lang="en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16 years old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-4500" y="10544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" name="Shape 108"/>
          <p:cNvCxnSpPr/>
          <p:nvPr/>
        </p:nvCxnSpPr>
        <p:spPr>
          <a:xfrm>
            <a:off x="-4500" y="11266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9" name="Shape 109"/>
          <p:cNvSpPr txBox="1"/>
          <p:nvPr/>
        </p:nvSpPr>
        <p:spPr>
          <a:xfrm>
            <a:off x="1925050" y="1809200"/>
            <a:ext cx="4973099" cy="248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
</a:t>
            </a:r>
          </a:p>
          <a:p>
            <a:pPr lvl="0" rtl="0">
              <a:buNone/>
            </a:pPr>
            <a:r>
              <a:rPr lang="en" sz="1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“All the problems for the future revolve around the environment.  If we take care of it,  it’ll take care of us too.”  	</a:t>
            </a:r>
          </a:p>
          <a:p>
            <a:endParaRPr lang="en" sz="1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0" lvl="0" indent="457200" rtl="0">
              <a:buNone/>
            </a:pPr>
            <a:r>
              <a:rPr lang="en" sz="1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Aitan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51761"/>
            <a:ext cx="8229600" cy="7838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regenerative bike brake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Makes biking easier so more people will bike instead of drive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Helps our planet</a:t>
            </a:r>
          </a:p>
          <a:p>
            <a:pPr marL="914400" lvl="1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Reduces our reliance on cars which emit carbon dioxide (CO2), a leading cause of climate change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Improves our health</a:t>
            </a:r>
          </a:p>
          <a:p>
            <a:pPr marL="914400" lvl="1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Exercise from biking is good for our hearts and keeps us fit</a:t>
            </a:r>
          </a:p>
          <a:p>
            <a:pPr marL="914400" lvl="1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Lower car emissions in the air mean less air pollution and fewer respiratory illnesses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Low cost – about $10 of raw materials</a:t>
            </a:r>
          </a:p>
        </p:txBody>
      </p:sp>
      <p:cxnSp>
        <p:nvCxnSpPr>
          <p:cNvPr id="116" name="Shape 116"/>
          <p:cNvCxnSpPr/>
          <p:nvPr/>
        </p:nvCxnSpPr>
        <p:spPr>
          <a:xfrm>
            <a:off x="-4500" y="11266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" name="Shape 117"/>
          <p:cNvCxnSpPr/>
          <p:nvPr/>
        </p:nvCxnSpPr>
        <p:spPr>
          <a:xfrm>
            <a:off x="-4500" y="12001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hape 122"/>
          <p:cNvCxnSpPr/>
          <p:nvPr/>
        </p:nvCxnSpPr>
        <p:spPr>
          <a:xfrm>
            <a:off x="0" y="81625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3" name="Shape 123"/>
          <p:cNvCxnSpPr/>
          <p:nvPr/>
        </p:nvCxnSpPr>
        <p:spPr>
          <a:xfrm>
            <a:off x="-9000" y="694243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580525" y="912725"/>
            <a:ext cx="3106200" cy="401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• Fully mechanical regenerative brake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• A spring on the wheel stores energy that is otherwise lost when braking (#5)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• Releasing the spring’s tension propels the wheel forward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• Hand levers engage and disengage the spring</a:t>
            </a:r>
          </a:p>
          <a:p>
            <a:endParaRPr lang="en" sz="18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9074" y="912723"/>
            <a:ext cx="4332324" cy="423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35675" y="18015"/>
            <a:ext cx="6808799" cy="4604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b="1" dirty="0">
                <a:latin typeface="Questrial"/>
                <a:ea typeface="Questrial"/>
                <a:cs typeface="Questrial"/>
                <a:sym typeface="Questrial"/>
              </a:rPr>
              <a:t> WFUCA grant project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178700" y="2152500"/>
            <a:ext cx="367200" cy="3837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b="1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76375" y="971550"/>
            <a:ext cx="6191250" cy="411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-4500" y="8173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4" name="Shape 134"/>
          <p:cNvCxnSpPr/>
          <p:nvPr/>
        </p:nvCxnSpPr>
        <p:spPr>
          <a:xfrm>
            <a:off x="-4500" y="8966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5" name="Shape 135"/>
          <p:cNvSpPr txBox="1"/>
          <p:nvPr/>
        </p:nvSpPr>
        <p:spPr>
          <a:xfrm>
            <a:off x="89125" y="124928"/>
            <a:ext cx="5729170" cy="5506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b="1" dirty="0">
                <a:latin typeface="Questrial"/>
                <a:ea typeface="Questrial"/>
                <a:cs typeface="Questrial"/>
                <a:sym typeface="Questrial"/>
              </a:rPr>
              <a:t>. . . normal riding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139000" y="3047675"/>
            <a:ext cx="427799" cy="11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7200" b="1"/>
              <a:t>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317600" y="3453300"/>
            <a:ext cx="427799" cy="11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7200" b="1"/>
              <a:t>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58450" y="1399225"/>
            <a:ext cx="1862699" cy="638399"/>
          </a:xfrm>
          <a:prstGeom prst="rect">
            <a:avLst/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Energy capture: no</a:t>
            </a:r>
          </a:p>
          <a:p>
            <a:pPr>
              <a:buNone/>
            </a:pPr>
            <a:r>
              <a:rPr lang="en"/>
              <a:t>Energy release: 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-4500" y="8147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144"/>
          <p:cNvCxnSpPr/>
          <p:nvPr/>
        </p:nvCxnSpPr>
        <p:spPr>
          <a:xfrm>
            <a:off x="-4500" y="8869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Shape 145"/>
          <p:cNvSpPr txBox="1"/>
          <p:nvPr/>
        </p:nvSpPr>
        <p:spPr>
          <a:xfrm>
            <a:off x="160425" y="99087"/>
            <a:ext cx="3657600" cy="5985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r>
              <a:rPr lang="en" sz="3600" b="1" dirty="0">
                <a:latin typeface="Questrial"/>
                <a:ea typeface="Questrial"/>
                <a:cs typeface="Questrial"/>
                <a:sym typeface="Questrial"/>
              </a:rPr>
              <a:t> . . braking 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76375" y="971550"/>
            <a:ext cx="619125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5955625" y="3082600"/>
            <a:ext cx="427799" cy="11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7200" b="1"/>
              <a:t>.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665050" y="3339800"/>
            <a:ext cx="427799" cy="11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7200" b="1"/>
              <a:t>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85200" y="1408125"/>
            <a:ext cx="1880400" cy="597300"/>
          </a:xfrm>
          <a:prstGeom prst="rect">
            <a:avLst/>
          </a:prstGeom>
          <a:solidFill>
            <a:srgbClr val="EFEFE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Energy capture: </a:t>
            </a:r>
            <a:r>
              <a:rPr lang="en" b="1">
                <a:solidFill>
                  <a:schemeClr val="dk1"/>
                </a:solidFill>
              </a:rPr>
              <a:t>yes</a:t>
            </a:r>
          </a:p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Energy release: 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Shape 154"/>
          <p:cNvCxnSpPr/>
          <p:nvPr/>
        </p:nvCxnSpPr>
        <p:spPr>
          <a:xfrm>
            <a:off x="-4500" y="7531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5" name="Shape 155"/>
          <p:cNvCxnSpPr/>
          <p:nvPr/>
        </p:nvCxnSpPr>
        <p:spPr>
          <a:xfrm>
            <a:off x="-4500" y="8601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6" name="Shape 156"/>
          <p:cNvSpPr txBox="1"/>
          <p:nvPr/>
        </p:nvSpPr>
        <p:spPr>
          <a:xfrm>
            <a:off x="106950" y="45040"/>
            <a:ext cx="6948600" cy="5044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b="1" dirty="0">
                <a:latin typeface="Questrial"/>
                <a:ea typeface="Questrial"/>
                <a:cs typeface="Questrial"/>
                <a:sym typeface="Questrial"/>
              </a:rPr>
              <a:t>. . . accelerating with boost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76375" y="971550"/>
            <a:ext cx="619125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955625" y="3082600"/>
            <a:ext cx="427799" cy="11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7200" b="1"/>
              <a:t>.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653925" y="3324725"/>
            <a:ext cx="427799" cy="11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7200" b="1"/>
              <a:t>.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76300" y="1395250"/>
            <a:ext cx="1867800" cy="592200"/>
          </a:xfrm>
          <a:prstGeom prst="rect">
            <a:avLst/>
          </a:prstGeom>
          <a:solidFill>
            <a:srgbClr val="F3F3F3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Energy capture: no</a:t>
            </a:r>
          </a:p>
          <a:p>
            <a:pPr lvl="0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Energy release: </a:t>
            </a:r>
            <a:r>
              <a:rPr lang="en" b="1">
                <a:solidFill>
                  <a:schemeClr val="dk1"/>
                </a:solidFill>
              </a:rPr>
              <a:t>yes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43852" y="0"/>
            <a:ext cx="6656298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5650" y="358853"/>
            <a:ext cx="8252999" cy="7677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app for cause campaign creators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-4500" y="11266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8" name="Shape 168"/>
          <p:cNvCxnSpPr/>
          <p:nvPr/>
        </p:nvCxnSpPr>
        <p:spPr>
          <a:xfrm>
            <a:off x="-4500" y="12001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9" name="Shape 169"/>
          <p:cNvSpPr txBox="1"/>
          <p:nvPr/>
        </p:nvSpPr>
        <p:spPr>
          <a:xfrm>
            <a:off x="1118950" y="3645125"/>
            <a:ext cx="6755400" cy="141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amplify your message for social good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sound-board.org</a:t>
            </a:r>
          </a:p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sound-board.org/app</a:t>
            </a:r>
          </a:p>
          <a:p>
            <a:endParaRPr lang="en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90175" y="742897"/>
            <a:ext cx="6078698" cy="43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41325" y="3784950"/>
            <a:ext cx="4364400" cy="89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>
                <a:solidFill>
                  <a:schemeClr val="dk1"/>
                </a:solidFill>
              </a:rPr>
              <a:t>
</a:t>
            </a:r>
            <a:r>
              <a:rPr lang="en" sz="1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sound-board.org/app/33</a:t>
            </a:r>
          </a:p>
        </p:txBody>
      </p:sp>
      <p:cxnSp>
        <p:nvCxnSpPr>
          <p:cNvPr id="176" name="Shape 176"/>
          <p:cNvCxnSpPr/>
          <p:nvPr/>
        </p:nvCxnSpPr>
        <p:spPr>
          <a:xfrm>
            <a:off x="-4500" y="6712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7" name="Shape 177"/>
          <p:cNvCxnSpPr/>
          <p:nvPr/>
        </p:nvCxnSpPr>
        <p:spPr>
          <a:xfrm>
            <a:off x="-4500" y="7474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5431725" y="886975"/>
            <a:ext cx="3097500" cy="41217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75025" y="3974875"/>
            <a:ext cx="4417799" cy="98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Step 1. Create an account at sound-board.org/app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-4500" y="6712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/>
          <p:nvPr/>
        </p:nvCxnSpPr>
        <p:spPr>
          <a:xfrm>
            <a:off x="-4500" y="7434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86" name="Shape 1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31675" y="886925"/>
            <a:ext cx="3097374" cy="41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19600" y="197053"/>
            <a:ext cx="8229600" cy="724022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rPr>
              <a:t>
</a:t>
            </a:r>
            <a:r>
              <a:rPr lang="en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8 years old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300000">
            <a:off x="5138949" y="1327137"/>
            <a:ext cx="2534474" cy="3305851"/>
          </a:xfrm>
          <a:prstGeom prst="rect">
            <a:avLst/>
          </a:prstGeom>
        </p:spPr>
      </p:pic>
      <p:pic>
        <p:nvPicPr>
          <p:cNvPr id="33" name="Shape 3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773996">
            <a:off x="1716476" y="1646748"/>
            <a:ext cx="2518048" cy="266662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 rot="201464">
            <a:off x="5099386" y="3823361"/>
            <a:ext cx="2432976" cy="258435"/>
          </a:xfrm>
          <a:prstGeom prst="rect">
            <a:avLst/>
          </a:prstGeom>
          <a:solidFill>
            <a:schemeClr val="dk1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-9000" y="9210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>
            <a:off x="-9000" y="9972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5204775" y="828850"/>
            <a:ext cx="3529499" cy="42765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4028350"/>
            <a:ext cx="3970800" cy="89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Step 2.  Click “Start Here”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04625" y="824525"/>
            <a:ext cx="3529424" cy="4276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Shape 194"/>
          <p:cNvCxnSpPr/>
          <p:nvPr/>
        </p:nvCxnSpPr>
        <p:spPr>
          <a:xfrm>
            <a:off x="-4500" y="6097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5" name="Shape 195"/>
          <p:cNvCxnSpPr/>
          <p:nvPr/>
        </p:nvCxnSpPr>
        <p:spPr>
          <a:xfrm>
            <a:off x="40950" y="7086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6" name="Shape 196"/>
          <p:cNvSpPr/>
          <p:nvPr/>
        </p:nvSpPr>
        <p:spPr>
          <a:xfrm>
            <a:off x="5076600" y="1304675"/>
            <a:ext cx="1806599" cy="1048799"/>
          </a:xfrm>
          <a:prstGeom prst="ellips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78250" y="3725325"/>
            <a:ext cx="3912600" cy="99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400" b="0">
                <a:latin typeface="Questrial"/>
                <a:ea typeface="Questrial"/>
                <a:cs typeface="Questrial"/>
                <a:sym typeface="Questrial"/>
              </a:rPr>
              <a:t>Step 3. Name your project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-4500" y="5562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3" name="Shape 203"/>
          <p:cNvCxnSpPr/>
          <p:nvPr/>
        </p:nvCxnSpPr>
        <p:spPr>
          <a:xfrm>
            <a:off x="-4500" y="6730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04" name="Shape 2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85800" y="1548575"/>
            <a:ext cx="3654299" cy="20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5470450" y="1545625"/>
            <a:ext cx="3473099" cy="2041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5470450" y="1569225"/>
            <a:ext cx="4067100" cy="2017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5289250" y="1545525"/>
            <a:ext cx="3654299" cy="20412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52050" y="3819825"/>
            <a:ext cx="3217199" cy="92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Step 4. </a:t>
            </a:r>
          </a:p>
          <a:p>
            <a:pPr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Fill in the fields</a:t>
            </a:r>
          </a:p>
        </p:txBody>
      </p:sp>
      <p:cxnSp>
        <p:nvCxnSpPr>
          <p:cNvPr id="213" name="Shape 213"/>
          <p:cNvCxnSpPr/>
          <p:nvPr/>
        </p:nvCxnSpPr>
        <p:spPr>
          <a:xfrm>
            <a:off x="-4500" y="6730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4" name="Shape 214"/>
          <p:cNvSpPr/>
          <p:nvPr/>
        </p:nvSpPr>
        <p:spPr>
          <a:xfrm>
            <a:off x="6049150" y="965750"/>
            <a:ext cx="3021600" cy="38918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15" name="Shape 215"/>
          <p:cNvCxnSpPr/>
          <p:nvPr/>
        </p:nvCxnSpPr>
        <p:spPr>
          <a:xfrm>
            <a:off x="-4500" y="7630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16" name="Shape 2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49250" y="959925"/>
            <a:ext cx="3021550" cy="39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28612" y="965750"/>
            <a:ext cx="2933674" cy="38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2705500" y="954375"/>
            <a:ext cx="2933700" cy="38918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222800" y="4019450"/>
            <a:ext cx="3841200" cy="101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Step 5.  Share with your social networks . . .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-4500" y="7434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-4500" y="8067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2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36800" y="934924"/>
            <a:ext cx="4706349" cy="40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5520425" y="4498300"/>
            <a:ext cx="2339099" cy="586800"/>
          </a:xfrm>
          <a:prstGeom prst="ellips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5160975" y="917975"/>
            <a:ext cx="3305699" cy="39036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45275" y="3992700"/>
            <a:ext cx="4497900" cy="8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Step 6 . . . and your volunteers.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60975" y="917975"/>
            <a:ext cx="3305699" cy="3903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Shape 235"/>
          <p:cNvCxnSpPr/>
          <p:nvPr/>
        </p:nvCxnSpPr>
        <p:spPr>
          <a:xfrm>
            <a:off x="-4500" y="4591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/>
          <p:nvPr/>
        </p:nvCxnSpPr>
        <p:spPr>
          <a:xfrm>
            <a:off x="-4500" y="5491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7" name="Shape 237"/>
          <p:cNvSpPr/>
          <p:nvPr/>
        </p:nvSpPr>
        <p:spPr>
          <a:xfrm>
            <a:off x="5174475" y="2281925"/>
            <a:ext cx="3139799" cy="1091999"/>
          </a:xfrm>
          <a:prstGeom prst="ellipse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163100" y="134675"/>
            <a:ext cx="4497900" cy="8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>
                <a:latin typeface="Questrial"/>
                <a:ea typeface="Questrial"/>
                <a:cs typeface="Questrial"/>
                <a:sym typeface="Questrial"/>
              </a:rPr>
              <a:t> . . . features</a:t>
            </a:r>
          </a:p>
        </p:txBody>
      </p:sp>
      <p:cxnSp>
        <p:nvCxnSpPr>
          <p:cNvPr id="243" name="Shape 243"/>
          <p:cNvCxnSpPr/>
          <p:nvPr/>
        </p:nvCxnSpPr>
        <p:spPr>
          <a:xfrm>
            <a:off x="-9000" y="7888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4" name="Shape 244"/>
          <p:cNvCxnSpPr/>
          <p:nvPr/>
        </p:nvCxnSpPr>
        <p:spPr>
          <a:xfrm>
            <a:off x="-9000" y="8699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245" name="Shape 245"/>
          <p:cNvGraphicFramePr/>
          <p:nvPr/>
        </p:nvGraphicFramePr>
        <p:xfrm>
          <a:off x="573525" y="1628925"/>
          <a:ext cx="8094750" cy="2494250"/>
        </p:xfrm>
        <a:graphic>
          <a:graphicData uri="http://schemas.openxmlformats.org/drawingml/2006/table">
            <a:tbl>
              <a:tblPr>
                <a:noFill/>
                <a:tableStyleId>{1C538F38-729A-42C1-B4C7-91BD600CB2B1}</a:tableStyleId>
              </a:tblPr>
              <a:tblGrid>
                <a:gridCol w="4348125"/>
                <a:gridCol w="3746625"/>
              </a:tblGrid>
              <a:tr h="381000">
                <a:tc>
                  <a:txBody>
                    <a:bodyPr/>
                    <a:lstStyle/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Designed for Cause Creators</a:t>
                      </a:r>
                    </a:p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Webpage You Create</a:t>
                      </a:r>
                    </a:p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On-the-Spot &amp; On-the-Go</a:t>
                      </a:r>
                    </a:p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100% of Donations Benefit  Cause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Social</a:t>
                      </a:r>
                    </a:p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One-Touch Communication</a:t>
                      </a:r>
                    </a:p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Controlled Content</a:t>
                      </a:r>
                    </a:p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Private &amp; Protected</a:t>
                      </a:r>
                    </a:p>
                    <a:p>
                      <a:pPr marL="457200" lvl="0" indent="-342900" rtl="0">
                        <a:lnSpc>
                          <a:spcPct val="15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Questrial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Tracks your Success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197053"/>
            <a:ext cx="8229600" cy="8574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rPr>
              <a:t>
</a:t>
            </a:r>
            <a:r>
              <a:rPr lang="en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this summer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-4500" y="11266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-4500" y="11988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53" name="Shape 2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5525" y="2085650"/>
            <a:ext cx="4592950" cy="1913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48503"/>
            <a:ext cx="8229600" cy="8574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rPr>
              <a:t>
</a:t>
            </a:r>
            <a:r>
              <a:rPr lang="en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12 years old</a:t>
            </a:r>
          </a:p>
        </p:txBody>
      </p:sp>
      <p:cxnSp>
        <p:nvCxnSpPr>
          <p:cNvPr id="42" name="Shape 42"/>
          <p:cNvCxnSpPr/>
          <p:nvPr/>
        </p:nvCxnSpPr>
        <p:spPr>
          <a:xfrm>
            <a:off x="-4500" y="11030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3" name="Shape 43"/>
          <p:cNvCxnSpPr/>
          <p:nvPr/>
        </p:nvCxnSpPr>
        <p:spPr>
          <a:xfrm>
            <a:off x="-4500" y="1021687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4" name="Shape 44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46">
            <a:off x="6253624" y="2483356"/>
            <a:ext cx="2747650" cy="14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378279" y="1676812"/>
            <a:ext cx="2874795" cy="30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dirty="0">
                <a:latin typeface="Questrial"/>
                <a:ea typeface="Questrial"/>
                <a:cs typeface="Questrial"/>
                <a:sym typeface="Questrial"/>
              </a:rPr>
              <a:t>“What ‘100 Generations’ says is that nature is eternal but we are destroying it.  We have to keep it good for all our children and their children.” </a:t>
            </a:r>
          </a:p>
          <a:p>
            <a:endParaRPr lang="en" sz="1800" b="1" dirty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457200" rtl="0">
              <a:buNone/>
            </a:pPr>
            <a:r>
              <a:rPr lang="en" b="1" dirty="0">
                <a:latin typeface="Questrial"/>
                <a:ea typeface="Questrial"/>
                <a:cs typeface="Questrial"/>
                <a:sym typeface="Questrial"/>
              </a:rPr>
              <a:t>- Aitan (2010)</a:t>
            </a:r>
          </a:p>
          <a:p>
            <a:endParaRPr lang="en" b="1" dirty="0">
              <a:latin typeface="Questrial"/>
              <a:ea typeface="Questrial"/>
              <a:cs typeface="Questrial"/>
              <a:sym typeface="Questrial"/>
            </a:endParaRPr>
          </a:p>
          <a:p>
            <a:endParaRPr lang="en" b="1" dirty="0">
              <a:latin typeface="Questrial"/>
              <a:ea typeface="Questrial"/>
              <a:cs typeface="Questrial"/>
              <a:sym typeface="Questrial"/>
            </a:endParaRPr>
          </a:p>
          <a:p>
            <a:endParaRPr lang="en" b="1" dirty="0">
              <a:latin typeface="Questrial"/>
              <a:ea typeface="Questrial"/>
              <a:cs typeface="Questrial"/>
              <a:sym typeface="Questrial"/>
            </a:endParaRPr>
          </a:p>
          <a:p>
            <a:pPr>
              <a:buNone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76099" y="1293100"/>
            <a:ext cx="3407766" cy="337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19600" y="197053"/>
            <a:ext cx="8229600" cy="8574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rPr>
              <a:t>
</a:t>
            </a:r>
          </a:p>
        </p:txBody>
      </p:sp>
      <p:cxnSp>
        <p:nvCxnSpPr>
          <p:cNvPr id="52" name="Shape 52"/>
          <p:cNvCxnSpPr/>
          <p:nvPr/>
        </p:nvCxnSpPr>
        <p:spPr>
          <a:xfrm>
            <a:off x="-4500" y="10544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" name="Shape 53"/>
          <p:cNvCxnSpPr/>
          <p:nvPr/>
        </p:nvCxnSpPr>
        <p:spPr>
          <a:xfrm>
            <a:off x="-4500" y="11266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4100" y="1970587"/>
            <a:ext cx="2667399" cy="2307374"/>
          </a:xfrm>
          <a:prstGeom prst="rect">
            <a:avLst/>
          </a:prstGeom>
        </p:spPr>
      </p:pic>
      <p:sp>
        <p:nvSpPr>
          <p:cNvPr id="55" name="Shape 55"/>
          <p:cNvSpPr txBox="1"/>
          <p:nvPr/>
        </p:nvSpPr>
        <p:spPr>
          <a:xfrm>
            <a:off x="4144225" y="1622025"/>
            <a:ext cx="3948300" cy="287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>
                <a:latin typeface="Questrial"/>
                <a:ea typeface="Questrial"/>
                <a:cs typeface="Questrial"/>
                <a:sym typeface="Questrial"/>
              </a:rPr>
              <a:t>
Your generation’s “unique stake” in our planet’s future provides the world a “powerful force of moral clarity.” </a:t>
            </a:r>
          </a:p>
          <a:p>
            <a:endParaRPr lang="en" sz="1800" b="1">
              <a:latin typeface="Questrial"/>
              <a:ea typeface="Questrial"/>
              <a:cs typeface="Questrial"/>
              <a:sym typeface="Questrial"/>
            </a:endParaRPr>
          </a:p>
          <a:p>
            <a:pPr marL="457200" indent="0">
              <a:buNone/>
            </a:pPr>
            <a:r>
              <a:rPr lang="en" b="1">
                <a:latin typeface="Questrial"/>
                <a:ea typeface="Questrial"/>
                <a:cs typeface="Questrial"/>
                <a:sym typeface="Questrial"/>
              </a:rPr>
              <a:t>- US Vice President Al Gore to Youth at </a:t>
            </a:r>
            <a:r>
              <a:rPr lang="en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TCP’s </a:t>
            </a:r>
            <a:r>
              <a:rPr lang="en" b="1">
                <a:latin typeface="Questrial"/>
                <a:ea typeface="Questrial"/>
                <a:cs typeface="Questrial"/>
                <a:sym typeface="Questrial"/>
              </a:rPr>
              <a:t>International Presenters Training Session (</a:t>
            </a:r>
            <a:r>
              <a:rPr lang="en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June 27, 2010 in </a:t>
            </a:r>
            <a:r>
              <a:rPr lang="en" b="1">
                <a:latin typeface="Questrial"/>
                <a:ea typeface="Questrial"/>
                <a:cs typeface="Questrial"/>
                <a:sym typeface="Questrial"/>
              </a:rPr>
              <a:t>Nashville, Tennessee)</a:t>
            </a:r>
          </a:p>
        </p:txBody>
      </p:sp>
      <p:sp>
        <p:nvSpPr>
          <p:cNvPr id="56" name="Shape 56"/>
          <p:cNvSpPr/>
          <p:nvPr/>
        </p:nvSpPr>
        <p:spPr>
          <a:xfrm rot="2967">
            <a:off x="794099" y="4001626"/>
            <a:ext cx="2433000" cy="231600"/>
          </a:xfrm>
          <a:prstGeom prst="rect">
            <a:avLst/>
          </a:prstGeom>
          <a:solidFill>
            <a:schemeClr val="dk1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-14125" y="3334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" name="Shape 62"/>
          <p:cNvCxnSpPr/>
          <p:nvPr/>
        </p:nvCxnSpPr>
        <p:spPr>
          <a:xfrm>
            <a:off x="-4500" y="3967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49962" y="505075"/>
            <a:ext cx="6624825" cy="436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hape 68"/>
          <p:cNvCxnSpPr/>
          <p:nvPr/>
        </p:nvCxnSpPr>
        <p:spPr>
          <a:xfrm>
            <a:off x="-4500" y="3512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>
            <a:off x="-4500" y="42350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33950" y="666800"/>
            <a:ext cx="6276100" cy="43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hape 75"/>
          <p:cNvCxnSpPr/>
          <p:nvPr/>
        </p:nvCxnSpPr>
        <p:spPr>
          <a:xfrm>
            <a:off x="-14125" y="3248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6" name="Shape 76"/>
          <p:cNvCxnSpPr/>
          <p:nvPr/>
        </p:nvCxnSpPr>
        <p:spPr>
          <a:xfrm>
            <a:off x="-4500" y="4145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22162" y="504250"/>
            <a:ext cx="6680423" cy="4589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hape 82"/>
          <p:cNvCxnSpPr/>
          <p:nvPr/>
        </p:nvCxnSpPr>
        <p:spPr>
          <a:xfrm>
            <a:off x="-4500" y="30637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" name="Shape 83"/>
          <p:cNvCxnSpPr/>
          <p:nvPr/>
        </p:nvCxnSpPr>
        <p:spPr>
          <a:xfrm>
            <a:off x="-4500" y="3699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09350" y="540475"/>
            <a:ext cx="3544424" cy="43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2700425" y="543650"/>
            <a:ext cx="3564900" cy="43490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296675" y="1668625"/>
            <a:ext cx="1568400" cy="1001100"/>
          </a:xfrm>
          <a:prstGeom prst="ellipse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hape 91"/>
          <p:cNvCxnSpPr/>
          <p:nvPr/>
        </p:nvCxnSpPr>
        <p:spPr>
          <a:xfrm>
            <a:off x="-4500" y="484950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92"/>
          <p:cNvCxnSpPr/>
          <p:nvPr/>
        </p:nvCxnSpPr>
        <p:spPr>
          <a:xfrm>
            <a:off x="-4500" y="566025"/>
            <a:ext cx="9153000" cy="0"/>
          </a:xfrm>
          <a:prstGeom prst="straightConnector1">
            <a:avLst/>
          </a:prstGeom>
          <a:noFill/>
          <a:ln w="38100" cap="flat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0350" y="727299"/>
            <a:ext cx="7851728" cy="42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989</Words>
  <Application>Microsoft Office PowerPoint</Application>
  <PresentationFormat>On-screen Show (16:9)</PresentationFormat>
  <Paragraphs>227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light-gradient</vt:lpstr>
      <vt:lpstr>One path to purpose . . .</vt:lpstr>
      <vt:lpstr>
8 years old</vt:lpstr>
      <vt:lpstr>
12 years old</vt:lpstr>
      <vt:lpstr>
</vt:lpstr>
      <vt:lpstr>Slide 5</vt:lpstr>
      <vt:lpstr>Slide 6</vt:lpstr>
      <vt:lpstr>Slide 7</vt:lpstr>
      <vt:lpstr>Slide 8</vt:lpstr>
      <vt:lpstr>Slide 9</vt:lpstr>
      <vt:lpstr>Slide 10</vt:lpstr>
      <vt:lpstr>
16 years old</vt:lpstr>
      <vt:lpstr>regenerative bike brake</vt:lpstr>
      <vt:lpstr>Slide 13</vt:lpstr>
      <vt:lpstr>Slide 14</vt:lpstr>
      <vt:lpstr>Slide 15</vt:lpstr>
      <vt:lpstr>Slide 16</vt:lpstr>
      <vt:lpstr>app for cause campaign creators</vt:lpstr>
      <vt:lpstr>Slide 18</vt:lpstr>
      <vt:lpstr>Slide 19</vt:lpstr>
      <vt:lpstr>Slide 20</vt:lpstr>
      <vt:lpstr>Step 3. Name your project</vt:lpstr>
      <vt:lpstr>Slide 22</vt:lpstr>
      <vt:lpstr>Slide 23</vt:lpstr>
      <vt:lpstr>Slide 24</vt:lpstr>
      <vt:lpstr>Slide 25</vt:lpstr>
      <vt:lpstr>
this summer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path to purpose . . .</dc:title>
  <dc:creator>Aitan</dc:creator>
  <cp:lastModifiedBy>Aitan Grossman</cp:lastModifiedBy>
  <cp:revision>18</cp:revision>
  <dcterms:modified xsi:type="dcterms:W3CDTF">2014-04-06T03:01:41Z</dcterms:modified>
</cp:coreProperties>
</file>